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LPCC Lab Assignment -1</a:t>
            </a:r>
            <a:br>
              <a:rPr lang="en-US" dirty="0" smtClean="0"/>
            </a:br>
            <a:r>
              <a:rPr lang="en-US" b="1" dirty="0" smtClean="0">
                <a:solidFill>
                  <a:srgbClr val="00B050"/>
                </a:solidFill>
              </a:rPr>
              <a:t>Assembler Pass-I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WEEK 4 Task :  </a:t>
            </a:r>
            <a:r>
              <a:rPr lang="en-US" b="1" dirty="0">
                <a:solidFill>
                  <a:srgbClr val="00B050"/>
                </a:solidFill>
              </a:rPr>
              <a:t>Assembler Pass-I</a:t>
            </a:r>
            <a:endParaRPr lang="en-US" dirty="0" smtClean="0"/>
          </a:p>
          <a:p>
            <a:r>
              <a:rPr lang="en-US" dirty="0" smtClean="0"/>
              <a:t>For a given sample ALP code, generate Symbol Table(ST), Literal Table(LT), Pool Table(PT) and Intermediate code (IC) Table / File; and print ST, LT, PT, 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52400"/>
            <a:ext cx="404562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564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7364" y="152400"/>
            <a:ext cx="4540836" cy="64770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START		200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MOVER	AREG,=‘5’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/>
              <a:t>		   MOVEM	AREG,X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		   MOVER  	BREG,=‘2’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ORIGIN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L1+3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/>
              <a:t>		   </a:t>
            </a:r>
            <a:r>
              <a:rPr lang="en-US" sz="2000" b="1" dirty="0" smtClean="0">
                <a:solidFill>
                  <a:srgbClr val="0070C0"/>
                </a:solidFill>
              </a:rPr>
              <a:t>LTORG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NEXT 	   ADD 		AREG,=‘1’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/>
              <a:t>	   	   SUB 		BREG,=‘2’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BC 		LT, BACK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 smtClean="0"/>
              <a:t>		</a:t>
            </a:r>
            <a:r>
              <a:rPr lang="en-US" sz="2000" dirty="0" smtClean="0"/>
              <a:t>   </a:t>
            </a:r>
            <a:r>
              <a:rPr lang="en-US" sz="2000" b="1" dirty="0" smtClean="0">
                <a:solidFill>
                  <a:srgbClr val="0070C0"/>
                </a:solidFill>
              </a:rPr>
              <a:t>LTORG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/>
              <a:t>BACK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		L1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</a:t>
            </a:r>
            <a:r>
              <a:rPr lang="en-US" sz="2000" b="1" dirty="0" smtClean="0">
                <a:solidFill>
                  <a:srgbClr val="0070C0"/>
                </a:solidFill>
              </a:rPr>
              <a:t>ORIGIN 	NEXT+9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     	CREG, X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STOP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/>
              <a:t>X		   DS		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152401"/>
            <a:ext cx="1371600" cy="637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(LC =200)</a:t>
            </a:r>
          </a:p>
          <a:p>
            <a:r>
              <a:rPr lang="en-US" sz="2400" dirty="0" smtClean="0"/>
              <a:t>200</a:t>
            </a:r>
          </a:p>
          <a:p>
            <a:r>
              <a:rPr lang="en-US" sz="2400" dirty="0" smtClean="0"/>
              <a:t>201</a:t>
            </a:r>
          </a:p>
          <a:p>
            <a:r>
              <a:rPr lang="en-US" sz="2400" dirty="0" smtClean="0"/>
              <a:t>202</a:t>
            </a:r>
          </a:p>
          <a:p>
            <a:r>
              <a:rPr lang="en-US" sz="2400" dirty="0" smtClean="0"/>
              <a:t>(LC=205)</a:t>
            </a:r>
          </a:p>
          <a:p>
            <a:r>
              <a:rPr lang="en-US" sz="2400" dirty="0" smtClean="0"/>
              <a:t>(LC=205)</a:t>
            </a:r>
          </a:p>
          <a:p>
            <a:r>
              <a:rPr lang="en-US" sz="2400" dirty="0" smtClean="0"/>
              <a:t>207</a:t>
            </a:r>
          </a:p>
          <a:p>
            <a:r>
              <a:rPr lang="en-US" sz="2400" dirty="0" smtClean="0"/>
              <a:t>208</a:t>
            </a:r>
          </a:p>
          <a:p>
            <a:r>
              <a:rPr lang="en-US" sz="2400" dirty="0" smtClean="0"/>
              <a:t>209</a:t>
            </a:r>
          </a:p>
          <a:p>
            <a:r>
              <a:rPr lang="en-US" sz="2400" dirty="0" smtClean="0"/>
              <a:t>(210,’1’)</a:t>
            </a:r>
          </a:p>
          <a:p>
            <a:r>
              <a:rPr lang="en-US" sz="2400" dirty="0" smtClean="0"/>
              <a:t>(211,’2’)</a:t>
            </a:r>
          </a:p>
          <a:p>
            <a:r>
              <a:rPr lang="en-US" sz="2400" dirty="0" smtClean="0"/>
              <a:t>212</a:t>
            </a:r>
          </a:p>
          <a:p>
            <a:r>
              <a:rPr lang="en-US" sz="2400" dirty="0" smtClean="0"/>
              <a:t>LC=216</a:t>
            </a:r>
          </a:p>
          <a:p>
            <a:r>
              <a:rPr lang="en-US" sz="2400" dirty="0" smtClean="0"/>
              <a:t>216</a:t>
            </a:r>
          </a:p>
          <a:p>
            <a:r>
              <a:rPr lang="en-US" sz="2400" dirty="0" smtClean="0"/>
              <a:t>217</a:t>
            </a:r>
          </a:p>
          <a:p>
            <a:r>
              <a:rPr lang="en-US" sz="2400" dirty="0" smtClean="0"/>
              <a:t>218</a:t>
            </a:r>
          </a:p>
          <a:p>
            <a:endParaRPr lang="en-US" sz="24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00800" y="152400"/>
          <a:ext cx="2133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/>
                <a:gridCol w="10668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SYMBOL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TABLE (ST)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SYMBOL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212/202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58200" y="2072640"/>
            <a:ext cx="55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&lt;-STN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48562" y="9266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8562" y="13076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8562" y="1691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2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9800" y="19934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324600" y="2923401"/>
          <a:ext cx="2362200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100"/>
                <a:gridCol w="1181100"/>
              </a:tblGrid>
              <a:tr h="3403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LITERAL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</a:rPr>
                        <a:t> TABLE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 (LT)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VALUE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ADDRESS</a:t>
                      </a:r>
                      <a:endParaRPr lang="en-US" sz="1600" b="1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=‘5’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205</a:t>
                      </a:r>
                      <a:endParaRPr lang="en-US" sz="1600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=‘2’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206</a:t>
                      </a:r>
                      <a:endParaRPr lang="en-US" sz="1600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=‘1’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210</a:t>
                      </a:r>
                      <a:endParaRPr lang="en-US" sz="1600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=‘2’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19800" y="36092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39169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9800" y="42188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2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03531" y="4371201"/>
            <a:ext cx="54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&lt;-LTN</a:t>
            </a:r>
            <a:endParaRPr lang="en-US" sz="1200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477000" y="5222240"/>
          <a:ext cx="2057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POOL TABLE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LITERAL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610600" y="6393041"/>
            <a:ext cx="567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&lt;-PTN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72200" y="59782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2200" y="62860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9800" y="4569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8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Intermediate Code IC (and Variants)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1143000"/>
          </a:xfrm>
        </p:spPr>
        <p:txBody>
          <a:bodyPr/>
          <a:lstStyle/>
          <a:p>
            <a:r>
              <a:rPr lang="en-US" dirty="0" smtClean="0"/>
              <a:t>Input Required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586405"/>
              </p:ext>
            </p:extLst>
          </p:nvPr>
        </p:nvGraphicFramePr>
        <p:xfrm>
          <a:off x="5791200" y="533400"/>
          <a:ext cx="3124200" cy="6318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Mnemonic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Class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Opcode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STOP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00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ADD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SUB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MULT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MOVER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horzOverflow="overflow"/>
                </a:tc>
              </a:tr>
              <a:tr h="3132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MOVEM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COMP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BC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DIV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READ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PRINT</a:t>
                      </a:r>
                      <a:endParaRPr kumimoji="0" 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START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ORIGIIN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EQU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LTORG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AREG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01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BREG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02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CREG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03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EQ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01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02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03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04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05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06</a:t>
                      </a:r>
                      <a:endParaRPr lang="en-US" sz="8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ANY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07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9000" y="76200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EMOT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0480"/>
              </p:ext>
            </p:extLst>
          </p:nvPr>
        </p:nvGraphicFramePr>
        <p:xfrm>
          <a:off x="228600" y="1981200"/>
          <a:ext cx="4191002" cy="334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438"/>
                <a:gridCol w="916782"/>
                <a:gridCol w="916782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SYMBOL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VAL.</a:t>
                      </a:r>
                      <a:r>
                        <a:rPr lang="en-US" sz="1400" baseline="0" dirty="0" smtClean="0"/>
                        <a:t> OF CLASS FIELD</a:t>
                      </a:r>
                      <a:endParaRPr lang="en-US" sz="14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Imperative</a:t>
                      </a:r>
                      <a:r>
                        <a:rPr lang="en-US" sz="1400" baseline="0" dirty="0" smtClean="0"/>
                        <a:t> Statements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Declarative</a:t>
                      </a:r>
                      <a:r>
                        <a:rPr lang="en-US" sz="1400" baseline="0" dirty="0" smtClean="0"/>
                        <a:t> Statements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Assembler Directive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372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CPU Register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4372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Conditional codes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42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76200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Sample1:  Input Program (Source Code)</a:t>
            </a:r>
          </a:p>
          <a:p>
            <a:r>
              <a:rPr lang="en-US" sz="2400" dirty="0" smtClean="0"/>
              <a:t>and its corresponding  Intermediate Code (IC)</a:t>
            </a:r>
            <a:endParaRPr lang="en-US" sz="2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1600200" cy="18889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0"/>
            <a:ext cx="3165475" cy="25940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152400"/>
            <a:ext cx="4905375" cy="656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933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9575" y="76200"/>
            <a:ext cx="4162425" cy="647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4800" y="76200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Sample2:  Input Program (Source Code)</a:t>
            </a:r>
          </a:p>
          <a:p>
            <a:r>
              <a:rPr lang="en-US" sz="2400" dirty="0" smtClean="0"/>
              <a:t>and its corresponding  Intermediate Code (IC)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167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Assembler Pass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9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35052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Structures for Pass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657600" cy="4525963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Machine </a:t>
            </a:r>
            <a:r>
              <a:rPr lang="en-US" sz="1800" dirty="0" err="1" smtClean="0"/>
              <a:t>Opcode</a:t>
            </a:r>
            <a:r>
              <a:rPr lang="en-US" sz="1800" dirty="0" smtClean="0"/>
              <a:t> Table  (MOT) 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b="1" dirty="0" smtClean="0"/>
              <a:t>ENHANCED</a:t>
            </a:r>
          </a:p>
          <a:p>
            <a:pPr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struct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EMOTtable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{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char Mnemonic [6];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</a:t>
            </a:r>
            <a:r>
              <a:rPr lang="en-US" sz="1800" dirty="0" err="1" smtClean="0">
                <a:solidFill>
                  <a:srgbClr val="FF0000"/>
                </a:solidFill>
              </a:rPr>
              <a:t>int</a:t>
            </a:r>
            <a:r>
              <a:rPr lang="en-US" sz="1800" dirty="0" smtClean="0">
                <a:solidFill>
                  <a:srgbClr val="FF0000"/>
                </a:solidFill>
              </a:rPr>
              <a:t> Class;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char </a:t>
            </a:r>
            <a:r>
              <a:rPr lang="en-US" sz="1800" dirty="0" err="1" smtClean="0">
                <a:solidFill>
                  <a:srgbClr val="FF0000"/>
                </a:solidFill>
              </a:rPr>
              <a:t>Opcode</a:t>
            </a:r>
            <a:r>
              <a:rPr lang="en-US" sz="1800" dirty="0" smtClean="0">
                <a:solidFill>
                  <a:srgbClr val="FF0000"/>
                </a:solidFill>
              </a:rPr>
              <a:t>[3];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};</a:t>
            </a:r>
          </a:p>
          <a:p>
            <a:pPr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Struct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EMOTtable</a:t>
            </a:r>
            <a:r>
              <a:rPr lang="en-US" sz="1800" dirty="0" smtClean="0">
                <a:solidFill>
                  <a:srgbClr val="FF0000"/>
                </a:solidFill>
              </a:rPr>
              <a:t> MOT[28]; </a:t>
            </a:r>
          </a:p>
          <a:p>
            <a:r>
              <a:rPr lang="en-US" sz="1800" dirty="0" smtClean="0"/>
              <a:t>Symbol Table (ST)</a:t>
            </a:r>
          </a:p>
          <a:p>
            <a:pPr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struct</a:t>
            </a:r>
            <a:r>
              <a:rPr lang="en-US" sz="1800" dirty="0" smtClean="0">
                <a:solidFill>
                  <a:srgbClr val="FF0000"/>
                </a:solidFill>
              </a:rPr>
              <a:t> symbol table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{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char Symbol[8];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</a:t>
            </a:r>
            <a:r>
              <a:rPr lang="en-US" sz="1800" dirty="0" err="1" smtClean="0">
                <a:solidFill>
                  <a:srgbClr val="FF0000"/>
                </a:solidFill>
              </a:rPr>
              <a:t>int</a:t>
            </a:r>
            <a:r>
              <a:rPr lang="en-US" sz="1800" dirty="0" smtClean="0">
                <a:solidFill>
                  <a:srgbClr val="FF0000"/>
                </a:solidFill>
              </a:rPr>
              <a:t> address;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	</a:t>
            </a:r>
            <a:r>
              <a:rPr lang="en-US" sz="1800" dirty="0" err="1" smtClean="0">
                <a:solidFill>
                  <a:srgbClr val="FF0000"/>
                </a:solidFill>
              </a:rPr>
              <a:t>int</a:t>
            </a:r>
            <a:r>
              <a:rPr lang="en-US" sz="1800" dirty="0" smtClean="0">
                <a:solidFill>
                  <a:srgbClr val="FF0000"/>
                </a:solidFill>
              </a:rPr>
              <a:t> size;</a:t>
            </a:r>
          </a:p>
          <a:p>
            <a:pPr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}ST[20];</a:t>
            </a:r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62400" y="152400"/>
            <a:ext cx="228600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Literal Table (LT)</a:t>
            </a:r>
          </a:p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LiteralTab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{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literal;      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address;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} LT[10];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 Table (PT)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 PT[10];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05600" y="1524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Enhanced MOT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6477000" y="533400"/>
          <a:ext cx="2514600" cy="617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/>
                <a:gridCol w="838200"/>
                <a:gridCol w="838200"/>
              </a:tblGrid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Mnemonic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Class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Opcode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STOP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00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ADD</a:t>
                      </a:r>
                      <a:endParaRPr kumimoji="0" 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SUB</a:t>
                      </a:r>
                      <a:endParaRPr kumimoji="0" 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MULT</a:t>
                      </a:r>
                      <a:endParaRPr kumimoji="0" 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MOVER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MOVEM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COMP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BC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DIV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READ</a:t>
                      </a:r>
                      <a:endParaRPr kumimoji="0" 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PRINT</a:t>
                      </a:r>
                      <a:endParaRPr kumimoji="0" 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START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ORIGIIN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EQU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LTORG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horzOverflow="overflow"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AREG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01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BREG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02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CREG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03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EQ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01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02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03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04</a:t>
                      </a:r>
                      <a:endParaRPr lang="en-US" sz="900" dirty="0"/>
                    </a:p>
                  </a:txBody>
                  <a:tcPr/>
                </a:tc>
              </a:tr>
              <a:tr h="21448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05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399" y="3581398"/>
          <a:ext cx="2362202" cy="3190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738"/>
                <a:gridCol w="516732"/>
                <a:gridCol w="516732"/>
              </a:tblGrid>
              <a:tr h="9144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Type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 smtClean="0"/>
                        <a:t>SYMBOL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VAL.</a:t>
                      </a:r>
                      <a:r>
                        <a:rPr lang="en-US" sz="1000" baseline="0" dirty="0" smtClean="0"/>
                        <a:t> OF CLASS FIELD</a:t>
                      </a:r>
                      <a:endParaRPr lang="en-US" sz="10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000" smtClean="0"/>
                        <a:t>Imperative</a:t>
                      </a:r>
                      <a:r>
                        <a:rPr lang="en-US" sz="1000" baseline="0" smtClean="0"/>
                        <a:t> </a:t>
                      </a:r>
                      <a:r>
                        <a:rPr lang="en-US" sz="1000" baseline="0" dirty="0" smtClean="0"/>
                        <a:t>Statements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Declarative</a:t>
                      </a:r>
                      <a:r>
                        <a:rPr lang="en-US" sz="1000" baseline="0" dirty="0" smtClean="0"/>
                        <a:t> Statements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</a:tr>
              <a:tr h="46718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Assembler Directive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</a:tr>
              <a:tr h="43723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CPU Register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</a:tr>
              <a:tr h="43723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Conditional codes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191000" y="3276600"/>
            <a:ext cx="16764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latin typeface="+mj-lt"/>
                <a:ea typeface="+mj-ea"/>
                <a:cs typeface="+mj-cs"/>
              </a:rPr>
              <a:t>Meaning of Class Field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99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Code (IC)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intermediatecode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{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LC;	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code1,type1;  </a:t>
            </a:r>
            <a:r>
              <a:rPr lang="en-US" dirty="0" smtClean="0"/>
              <a:t> </a:t>
            </a:r>
            <a:r>
              <a:rPr lang="en-US" sz="2200" dirty="0" smtClean="0"/>
              <a:t>//code1=index in MOT,type1= 1/2/3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code2,type2; </a:t>
            </a:r>
            <a:r>
              <a:rPr lang="en-US" sz="2200" dirty="0" smtClean="0"/>
              <a:t>//Similar for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symbol</a:t>
            </a:r>
            <a:endParaRPr lang="en-US" sz="2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code3,type3;</a:t>
            </a:r>
            <a:r>
              <a:rPr lang="en-US" dirty="0" smtClean="0"/>
              <a:t> </a:t>
            </a:r>
            <a:r>
              <a:rPr lang="en-US" sz="2200" dirty="0" smtClean="0"/>
              <a:t>//Similar for 3rd symbol</a:t>
            </a:r>
            <a:endParaRPr lang="en-US" sz="2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} IC[30];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Assembler Pass I -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4267200" cy="6019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LC =0;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 smtClean="0"/>
              <a:t>iPT</a:t>
            </a:r>
            <a:r>
              <a:rPr lang="en-US" sz="1600" dirty="0" smtClean="0"/>
              <a:t>=0;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PT[</a:t>
            </a:r>
            <a:r>
              <a:rPr lang="en-US" sz="1600" dirty="0" err="1" smtClean="0"/>
              <a:t>iPT</a:t>
            </a:r>
            <a:r>
              <a:rPr lang="en-US" sz="1600" dirty="0" smtClean="0"/>
              <a:t>]=0;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 smtClean="0"/>
              <a:t>iLT</a:t>
            </a:r>
            <a:r>
              <a:rPr lang="en-US" sz="1600" dirty="0" smtClean="0"/>
              <a:t>=0;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Open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While(!EOF)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1600" dirty="0" smtClean="0"/>
              <a:t>Read 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 and store in char array “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” and convert to UPPER CASE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1600" dirty="0" smtClean="0"/>
              <a:t>If 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 is END   break;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1600" dirty="0" smtClean="0"/>
              <a:t>If 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 has label store in ST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1600" dirty="0" smtClean="0"/>
              <a:t>Separate code and operand into S1,S2,S3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1600" dirty="0" smtClean="0"/>
              <a:t>If declarative statement in “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” correctly update type1,code1, size and add in IC table. Increment LC=</a:t>
            </a:r>
            <a:r>
              <a:rPr lang="en-US" sz="1600" dirty="0" err="1" smtClean="0"/>
              <a:t>LC+size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685800"/>
            <a:ext cx="3962400" cy="6019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/>
              <a:t>f. If imperative statement in “</a:t>
            </a:r>
            <a:r>
              <a:rPr lang="en-US" sz="1600" dirty="0" err="1" smtClean="0"/>
              <a:t>nextline</a:t>
            </a:r>
            <a:r>
              <a:rPr lang="en-US" sz="1600" dirty="0" smtClean="0"/>
              <a:t>” update type1,code1 and size. If literal, then add to literal table. Increment LC=</a:t>
            </a:r>
            <a:r>
              <a:rPr lang="en-US" sz="1600" dirty="0" err="1" smtClean="0"/>
              <a:t>LC+size</a:t>
            </a:r>
            <a:r>
              <a:rPr lang="en-US" sz="1600" dirty="0" smtClean="0"/>
              <a:t> and generate intermediate code. Add to IC table.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/>
              <a:t>g. If LTORG, then assign address to current pool of literals, </a:t>
            </a:r>
            <a:r>
              <a:rPr lang="en-US" sz="1600" dirty="0" err="1" smtClean="0"/>
              <a:t>iPT</a:t>
            </a:r>
            <a:r>
              <a:rPr lang="en-US" sz="1600" dirty="0" smtClean="0"/>
              <a:t>=iPT+1, PT[</a:t>
            </a:r>
            <a:r>
              <a:rPr lang="en-US" sz="1600" dirty="0" err="1" smtClean="0"/>
              <a:t>iPT</a:t>
            </a:r>
            <a:r>
              <a:rPr lang="en-US" sz="1600" dirty="0" smtClean="0"/>
              <a:t>]=</a:t>
            </a:r>
            <a:r>
              <a:rPr lang="en-US" sz="1600" dirty="0" err="1" smtClean="0"/>
              <a:t>iLT</a:t>
            </a:r>
            <a:r>
              <a:rPr lang="en-US" sz="1600" dirty="0" smtClean="0"/>
              <a:t>, modify LC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h.If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START or ORIGIN, LC </a:t>
            </a:r>
            <a:r>
              <a:rPr lang="en-US" sz="1600" dirty="0" smtClean="0"/>
              <a:t>updated suitably and IC code stored in IC table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romanLcPeriod"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EQU, address in ST is corrected. IC statement stored in IC table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aseline="0" dirty="0" smtClean="0"/>
              <a:t>7.  At the end perform 6(g) and go to pass II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645</Words>
  <Application>Microsoft Office PowerPoint</Application>
  <PresentationFormat>On-screen Show (4:3)</PresentationFormat>
  <Paragraphs>341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LPCC Lab Assignment -1 Assembler Pass-I</vt:lpstr>
      <vt:lpstr>Intermediate Code IC (and Variants)</vt:lpstr>
      <vt:lpstr>Input Required</vt:lpstr>
      <vt:lpstr>PowerPoint Presentation</vt:lpstr>
      <vt:lpstr>PowerPoint Presentation</vt:lpstr>
      <vt:lpstr>Assembler Pass I</vt:lpstr>
      <vt:lpstr>Data Structures for Pass I</vt:lpstr>
      <vt:lpstr>Intermediate Code (IC) table</vt:lpstr>
      <vt:lpstr>Assembler Pass I - Algorithm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Assembler</dc:title>
  <dc:creator>Administrator</dc:creator>
  <cp:lastModifiedBy>Administrator</cp:lastModifiedBy>
  <cp:revision>11</cp:revision>
  <dcterms:created xsi:type="dcterms:W3CDTF">2006-08-16T00:00:00Z</dcterms:created>
  <dcterms:modified xsi:type="dcterms:W3CDTF">2021-09-09T07:11:44Z</dcterms:modified>
</cp:coreProperties>
</file>